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8" d="100"/>
          <a:sy n="168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8A030-E200-9946-9037-AD9B2AE634CA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81774-7837-B047-920D-F8ABD44A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very important</a:t>
            </a:r>
            <a:r>
              <a:rPr lang="en-US" baseline="0" dirty="0" smtClean="0"/>
              <a:t> to think “Directory Entry” – not just “file” or “directory” – when constructing wildcard patterns.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2B10-769B-4746-BA9F-CBEE48146C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17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“**” rule completely overrides</a:t>
            </a:r>
            <a:r>
              <a:rPr lang="en-US" baseline="0" dirty="0" smtClean="0"/>
              <a:t> the prior rule – it will never govern any access.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2B10-769B-4746-BA9F-CBEE48146C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8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</a:t>
            </a:r>
            <a:r>
              <a:rPr lang="en-US" baseline="0" dirty="0" smtClean="0"/>
              <a:t> example the entire tree is RW.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2B10-769B-4746-BA9F-CBEE48146C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7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Checkout, </a:t>
            </a:r>
            <a:r>
              <a:rPr lang="en-US" dirty="0" err="1" smtClean="0"/>
              <a:t>ls</a:t>
            </a:r>
            <a:r>
              <a:rPr lang="en-US" dirty="0" smtClean="0"/>
              <a:t>, lots of commands</a:t>
            </a:r>
            <a:r>
              <a:rPr lang="en-US" baseline="0" dirty="0" smtClean="0"/>
              <a:t> can be direct.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2B10-769B-4746-BA9F-CBEE48146C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56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Checkout, </a:t>
            </a:r>
            <a:r>
              <a:rPr lang="en-US" dirty="0" err="1" smtClean="0"/>
              <a:t>ls</a:t>
            </a:r>
            <a:r>
              <a:rPr lang="en-US" dirty="0" smtClean="0"/>
              <a:t>, lots of commands</a:t>
            </a:r>
            <a:r>
              <a:rPr lang="en-US" baseline="0" dirty="0" smtClean="0"/>
              <a:t> can be direct.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2B10-769B-4746-BA9F-CBEE48146C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56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8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0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9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92894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0239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24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16492"/>
            <a:ext cx="8229600" cy="602307"/>
          </a:xfrm>
          <a:prstGeom prst="rect">
            <a:avLst/>
          </a:prstGeom>
        </p:spPr>
        <p:txBody>
          <a:bodyPr/>
          <a:lstStyle>
            <a:lvl1pPr algn="l">
              <a:defRPr sz="2500" b="1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80" y="568991"/>
            <a:ext cx="8229600" cy="4071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>
                <a:solidFill>
                  <a:srgbClr val="FF66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" y="1524001"/>
            <a:ext cx="8229600" cy="46041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500">
                <a:latin typeface="Arial"/>
                <a:cs typeface="Arial"/>
              </a:defRPr>
            </a:lvl4pPr>
            <a:lvl5pPr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184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6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7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4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7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1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1D75-DA0B-D34A-BE79-580BC1FA738B}" type="datetimeFigureOut">
              <a:rPr lang="en-US" smtClean="0"/>
              <a:t>2017/02/24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B4D2D-1F01-6D4E-9FA7-8C4557D8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myserver/svn/repo1/a/b/c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Subversion 1.10 Wildcards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Douglas B. Robinson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WANdisco,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1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Wildcard Rules in the </a:t>
            </a:r>
            <a:r>
              <a:rPr lang="en-US" dirty="0" err="1" smtClean="0"/>
              <a:t>AuthZ</a:t>
            </a:r>
            <a:r>
              <a:rPr lang="en-US" dirty="0"/>
              <a:t>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What do wildcards look like in the Subversion </a:t>
            </a:r>
            <a:r>
              <a:rPr lang="en-US" dirty="0" err="1" smtClean="0"/>
              <a:t>AuthZ</a:t>
            </a:r>
            <a:r>
              <a:rPr lang="en-US" dirty="0" smtClean="0"/>
              <a:t> file?</a:t>
            </a:r>
          </a:p>
          <a:p>
            <a:pPr lvl="1"/>
            <a:r>
              <a:rPr lang="en-US" dirty="0" smtClean="0"/>
              <a:t>The section header must start with “:glob:” for wildcards to be honored</a:t>
            </a:r>
          </a:p>
          <a:p>
            <a:pPr lvl="2"/>
            <a:r>
              <a:rPr lang="en-US" dirty="0" smtClean="0"/>
              <a:t>All asterisks within that section are considered wildcards</a:t>
            </a:r>
          </a:p>
          <a:p>
            <a:pPr lvl="1"/>
            <a:r>
              <a:rPr lang="en-US" dirty="0" smtClean="0"/>
              <a:t>Sections without wildcards can have “:glob:” but with no effect</a:t>
            </a:r>
          </a:p>
          <a:p>
            <a:pPr lvl="1"/>
            <a:r>
              <a:rPr lang="en-US" dirty="0" smtClean="0"/>
              <a:t>Sections without “:glob:” </a:t>
            </a:r>
            <a:r>
              <a:rPr lang="en-US" u="sng" dirty="0" smtClean="0"/>
              <a:t>with</a:t>
            </a:r>
            <a:r>
              <a:rPr lang="en-US" dirty="0" smtClean="0"/>
              <a:t> asterisks (‘*’) mean non-wildcard/literal</a:t>
            </a:r>
          </a:p>
          <a:p>
            <a:pPr lvl="1"/>
            <a:r>
              <a:rPr lang="en-US" dirty="0" smtClean="0"/>
              <a:t>Examples: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[:</a:t>
            </a:r>
            <a:r>
              <a:rPr lang="en-US" dirty="0" err="1" smtClean="0"/>
              <a:t>glob:repo</a:t>
            </a:r>
            <a:r>
              <a:rPr lang="en-US" dirty="0" smtClean="0"/>
              <a:t>:/path/*]				[repo:/*]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@group1 = </a:t>
            </a:r>
            <a:r>
              <a:rPr lang="en-US" dirty="0" err="1" smtClean="0"/>
              <a:t>rw</a:t>
            </a:r>
            <a:r>
              <a:rPr lang="en-US" dirty="0" smtClean="0"/>
              <a:t>					@group2 = r</a:t>
            </a:r>
          </a:p>
        </p:txBody>
      </p:sp>
    </p:spTree>
    <p:extLst>
      <p:ext uri="{BB962C8B-B14F-4D97-AF65-F5344CB8AC3E}">
        <p14:creationId xmlns:p14="http://schemas.microsoft.com/office/powerpoint/2010/main" val="3439905779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Wildcard “Match Conflicts”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What happens when multiple rules match the same DE?</a:t>
            </a:r>
          </a:p>
          <a:p>
            <a:pPr lvl="1"/>
            <a:r>
              <a:rPr lang="en-US" dirty="0" smtClean="0"/>
              <a:t>The last matching section in the </a:t>
            </a:r>
            <a:r>
              <a:rPr lang="en-US" dirty="0" err="1" smtClean="0"/>
              <a:t>AuthZ</a:t>
            </a:r>
            <a:r>
              <a:rPr lang="en-US" dirty="0" smtClean="0"/>
              <a:t> file “wins”</a:t>
            </a:r>
          </a:p>
          <a:p>
            <a:pPr lvl="1"/>
            <a:r>
              <a:rPr lang="en-US" dirty="0" smtClean="0"/>
              <a:t>Ordering of the sections within the </a:t>
            </a:r>
            <a:r>
              <a:rPr lang="en-US" dirty="0" err="1" smtClean="0"/>
              <a:t>AuthZ</a:t>
            </a:r>
            <a:r>
              <a:rPr lang="en-US" dirty="0" smtClean="0"/>
              <a:t> file is now </a:t>
            </a:r>
            <a:r>
              <a:rPr lang="en-US" u="sng" dirty="0" smtClean="0"/>
              <a:t>critical</a:t>
            </a:r>
          </a:p>
          <a:p>
            <a:pPr lvl="1"/>
            <a:r>
              <a:rPr lang="en-US" dirty="0" smtClean="0"/>
              <a:t>This includes non-wildcard sections!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305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Subversion Authorization: Direct Matching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has not changed with wildcards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If a section matches a directory:</a:t>
            </a:r>
          </a:p>
          <a:p>
            <a:pPr lvl="1"/>
            <a:r>
              <a:rPr lang="en-US" dirty="0" smtClean="0"/>
              <a:t>Then the permissions associated pertain to the entire directory tree!</a:t>
            </a:r>
          </a:p>
          <a:p>
            <a:pPr lvl="1"/>
            <a:r>
              <a:rPr lang="en-US" dirty="0" smtClean="0"/>
              <a:t>Unless </a:t>
            </a:r>
            <a:r>
              <a:rPr lang="en-US" u="sng" dirty="0" smtClean="0"/>
              <a:t>directly</a:t>
            </a:r>
            <a:r>
              <a:rPr lang="en-US" dirty="0" smtClean="0"/>
              <a:t> matched by another rule</a:t>
            </a:r>
          </a:p>
          <a:p>
            <a:r>
              <a:rPr lang="en-US" dirty="0" smtClean="0"/>
              <a:t>Stated differently:</a:t>
            </a:r>
          </a:p>
          <a:p>
            <a:pPr lvl="1"/>
            <a:r>
              <a:rPr lang="en-US" dirty="0" smtClean="0"/>
              <a:t>Subversion looks to see if the “current path” is matched by a section</a:t>
            </a:r>
          </a:p>
          <a:p>
            <a:pPr lvl="1"/>
            <a:r>
              <a:rPr lang="en-US" dirty="0" smtClean="0"/>
              <a:t>If not then it checks the parent directory for a match</a:t>
            </a:r>
          </a:p>
          <a:p>
            <a:pPr lvl="1"/>
            <a:r>
              <a:rPr lang="en-US" dirty="0" smtClean="0"/>
              <a:t>And so on iteratively up the tree</a:t>
            </a:r>
          </a:p>
        </p:txBody>
      </p:sp>
    </p:spTree>
    <p:extLst>
      <p:ext uri="{BB962C8B-B14F-4D97-AF65-F5344CB8AC3E}">
        <p14:creationId xmlns:p14="http://schemas.microsoft.com/office/powerpoint/2010/main" val="216769492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Critical: Direct Matching and “**”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Warning:</a:t>
            </a:r>
          </a:p>
          <a:p>
            <a:pPr lvl="1"/>
            <a:r>
              <a:rPr lang="en-US" dirty="0" smtClean="0"/>
              <a:t>The “**” atom directly matches every single DE at or below </a:t>
            </a:r>
            <a:r>
              <a:rPr lang="en-US" u="sng" dirty="0" smtClean="0"/>
              <a:t>directly</a:t>
            </a:r>
          </a:p>
          <a:p>
            <a:pPr lvl="1"/>
            <a:r>
              <a:rPr lang="en-US" dirty="0" smtClean="0"/>
              <a:t>Consider: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[repo1:/a/b]</a:t>
            </a:r>
            <a:br>
              <a:rPr lang="en-US" dirty="0" smtClean="0"/>
            </a:br>
            <a:r>
              <a:rPr lang="en-US" dirty="0" smtClean="0"/>
              <a:t>@group = 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[:glob:repo1:/a/**]</a:t>
            </a:r>
            <a:br>
              <a:rPr lang="en-US" dirty="0" smtClean="0"/>
            </a:br>
            <a:r>
              <a:rPr lang="en-US" dirty="0" smtClean="0"/>
              <a:t>@group = </a:t>
            </a:r>
            <a:r>
              <a:rPr lang="en-US" dirty="0" err="1" smtClean="0"/>
              <a:t>rw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Minimize the use of the “**” atom</a:t>
            </a:r>
          </a:p>
        </p:txBody>
      </p:sp>
    </p:spTree>
    <p:extLst>
      <p:ext uri="{BB962C8B-B14F-4D97-AF65-F5344CB8AC3E}">
        <p14:creationId xmlns:p14="http://schemas.microsoft.com/office/powerpoint/2010/main" val="3781998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Critical: Wildcards Can Govern Trees Too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It is easy to think that the wildcard must match the DE itself</a:t>
            </a:r>
          </a:p>
          <a:p>
            <a:pPr lvl="1"/>
            <a:r>
              <a:rPr lang="en-US" dirty="0" smtClean="0"/>
              <a:t>But all it has to do is match a directory </a:t>
            </a:r>
            <a:r>
              <a:rPr lang="en-US" u="sng" dirty="0" smtClean="0"/>
              <a:t>above</a:t>
            </a:r>
            <a:r>
              <a:rPr lang="en-US" dirty="0" smtClean="0"/>
              <a:t> the DE</a:t>
            </a:r>
          </a:p>
          <a:p>
            <a:pPr lvl="2"/>
            <a:r>
              <a:rPr lang="en-US" dirty="0" smtClean="0"/>
              <a:t>Or above that</a:t>
            </a:r>
          </a:p>
          <a:p>
            <a:r>
              <a:rPr lang="en-US" dirty="0" smtClean="0"/>
              <a:t>Consider the strange things that happen when</a:t>
            </a:r>
          </a:p>
          <a:p>
            <a:pPr lvl="1"/>
            <a:r>
              <a:rPr lang="en-US" dirty="0" smtClean="0"/>
              <a:t>A wildcard section meant to match a file matches a directory</a:t>
            </a:r>
          </a:p>
          <a:p>
            <a:pPr lvl="2"/>
            <a:r>
              <a:rPr lang="en-US" dirty="0" smtClean="0"/>
              <a:t>The section specifies the authorization for the entire tree</a:t>
            </a:r>
          </a:p>
          <a:p>
            <a:pPr lvl="3"/>
            <a:r>
              <a:rPr lang="en-US" dirty="0" smtClean="0"/>
              <a:t>Unless directly matched by another section</a:t>
            </a:r>
          </a:p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[:</a:t>
            </a:r>
            <a:r>
              <a:rPr lang="en-US" dirty="0" err="1" smtClean="0"/>
              <a:t>glob:repoX</a:t>
            </a:r>
            <a:r>
              <a:rPr lang="en-US" dirty="0" smtClean="0"/>
              <a:t>:/**/*.doc]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	@group = </a:t>
            </a:r>
            <a:r>
              <a:rPr lang="en-US" dirty="0" err="1" smtClean="0"/>
              <a:t>rw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38530" y="5259849"/>
            <a:ext cx="2531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/</a:t>
            </a:r>
            <a:r>
              <a:rPr lang="en-US" sz="2000" b="1" dirty="0" err="1" smtClean="0"/>
              <a:t>my.doc</a:t>
            </a:r>
            <a:r>
              <a:rPr lang="en-US" sz="2000" b="1" dirty="0" smtClean="0"/>
              <a:t>/some/things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0889131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Critical: Buried Access: Surprise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If a wildcard pattern enables “r” or “</a:t>
            </a:r>
            <a:r>
              <a:rPr lang="en-US" dirty="0" err="1" smtClean="0"/>
              <a:t>rw</a:t>
            </a:r>
            <a:r>
              <a:rPr lang="en-US" dirty="0" smtClean="0"/>
              <a:t>” rights to a DE</a:t>
            </a:r>
          </a:p>
          <a:p>
            <a:pPr lvl="1"/>
            <a:r>
              <a:rPr lang="en-US" dirty="0" smtClean="0"/>
              <a:t>But that DE is below a directory with no rights</a:t>
            </a:r>
          </a:p>
          <a:p>
            <a:pPr lvl="1"/>
            <a:r>
              <a:rPr lang="en-US" dirty="0" smtClean="0"/>
              <a:t>Then SVN </a:t>
            </a:r>
            <a:r>
              <a:rPr lang="en-US" u="sng" dirty="0" smtClean="0"/>
              <a:t>will</a:t>
            </a:r>
            <a:r>
              <a:rPr lang="en-US" dirty="0" smtClean="0"/>
              <a:t> allow direct access if explicitly requested</a:t>
            </a:r>
          </a:p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sz="1600" b="0" dirty="0" smtClean="0"/>
              <a:t>[repo1:/a/b]</a:t>
            </a:r>
            <a:br>
              <a:rPr lang="en-US" sz="1600" b="0" dirty="0" smtClean="0"/>
            </a:br>
            <a:r>
              <a:rPr lang="en-US" sz="1600" b="0" dirty="0" smtClean="0"/>
              <a:t>				@group =</a:t>
            </a:r>
            <a:br>
              <a:rPr lang="en-US" sz="1600" b="0" dirty="0" smtClean="0"/>
            </a:br>
            <a:r>
              <a:rPr lang="en-US" sz="1600" b="0" dirty="0" smtClean="0"/>
              <a:t/>
            </a:r>
            <a:br>
              <a:rPr lang="en-US" sz="1600" b="0" dirty="0" smtClean="0"/>
            </a:br>
            <a:r>
              <a:rPr lang="en-US" sz="1600" b="0" dirty="0" smtClean="0"/>
              <a:t>				[repo1:/a/b/c]</a:t>
            </a:r>
            <a:br>
              <a:rPr lang="en-US" sz="1600" b="0" dirty="0" smtClean="0"/>
            </a:br>
            <a:r>
              <a:rPr lang="en-US" sz="1600" b="0" dirty="0" smtClean="0"/>
              <a:t>				@group = RW</a:t>
            </a:r>
          </a:p>
          <a:p>
            <a:r>
              <a:rPr lang="en-US" dirty="0" smtClean="0"/>
              <a:t>Then direct access will work if the path is known</a:t>
            </a:r>
          </a:p>
          <a:p>
            <a:pPr lvl="1"/>
            <a:r>
              <a:rPr lang="en-US" dirty="0" err="1" smtClean="0"/>
              <a:t>svn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http://myserver/svn/repo1/a/b/c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32506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Critical: Buried Access: Wildcards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Buried access is not particular to wildcards</a:t>
            </a:r>
          </a:p>
          <a:p>
            <a:pPr lvl="1"/>
            <a:r>
              <a:rPr lang="en-US" dirty="0" smtClean="0"/>
              <a:t>However, wildcards make them more likely – and by accident</a:t>
            </a:r>
          </a:p>
          <a:p>
            <a:r>
              <a:rPr lang="en-US" dirty="0" smtClean="0"/>
              <a:t>Consider:</a:t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sz="1600" b="0" dirty="0" smtClean="0"/>
              <a:t>[repo1:/trunk/secret]</a:t>
            </a:r>
            <a:br>
              <a:rPr lang="en-US" sz="1600" b="0" dirty="0" smtClean="0"/>
            </a:br>
            <a:r>
              <a:rPr lang="en-US" sz="1600" b="0" dirty="0" smtClean="0"/>
              <a:t>				@group =</a:t>
            </a:r>
            <a:br>
              <a:rPr lang="en-US" sz="1600" b="0" dirty="0" smtClean="0"/>
            </a:br>
            <a:r>
              <a:rPr lang="en-US" sz="1600" b="0" dirty="0" smtClean="0"/>
              <a:t/>
            </a:r>
            <a:br>
              <a:rPr lang="en-US" sz="1600" b="0" dirty="0" smtClean="0"/>
            </a:br>
            <a:r>
              <a:rPr lang="en-US" sz="1600" b="0" dirty="0" smtClean="0"/>
              <a:t>				[:glob:repo1:/**/</a:t>
            </a:r>
            <a:r>
              <a:rPr lang="en-US" sz="1600" b="0" dirty="0" err="1" smtClean="0"/>
              <a:t>Makefile</a:t>
            </a:r>
            <a:r>
              <a:rPr lang="en-US" sz="1600" b="0" dirty="0" smtClean="0"/>
              <a:t>]</a:t>
            </a:r>
            <a:br>
              <a:rPr lang="en-US" sz="1600" b="0" dirty="0" smtClean="0"/>
            </a:br>
            <a:r>
              <a:rPr lang="en-US" sz="1600" b="0" dirty="0" smtClean="0"/>
              <a:t>				@group = RW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Makefile</a:t>
            </a:r>
            <a:r>
              <a:rPr lang="en-US" dirty="0" smtClean="0"/>
              <a:t>”’s everywhere are</a:t>
            </a:r>
            <a:br>
              <a:rPr lang="en-US" dirty="0" smtClean="0"/>
            </a:br>
            <a:r>
              <a:rPr lang="en-US" dirty="0" smtClean="0"/>
              <a:t>now directly accessible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90558" y="2509791"/>
            <a:ext cx="411302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	Solution:</a:t>
            </a:r>
            <a:r>
              <a:rPr lang="en-US" sz="1600" b="1" dirty="0" smtClean="0">
                <a:latin typeface="Arial"/>
                <a:cs typeface="Arial"/>
              </a:rPr>
              <a:t/>
            </a:r>
            <a:br>
              <a:rPr lang="en-US" sz="1600" b="1" dirty="0" smtClean="0">
                <a:latin typeface="Arial"/>
                <a:cs typeface="Arial"/>
              </a:rPr>
            </a:br>
            <a:r>
              <a:rPr lang="en-US" sz="1600" dirty="0" smtClean="0">
                <a:latin typeface="Arial"/>
                <a:cs typeface="Arial"/>
              </a:rPr>
              <a:t>			[:glob:repo1:/**/</a:t>
            </a:r>
            <a:r>
              <a:rPr lang="en-US" sz="1600" dirty="0" err="1" smtClean="0">
                <a:latin typeface="Arial"/>
                <a:cs typeface="Arial"/>
              </a:rPr>
              <a:t>Makefile</a:t>
            </a:r>
            <a:r>
              <a:rPr lang="en-US" sz="1600" dirty="0" smtClean="0">
                <a:latin typeface="Arial"/>
                <a:cs typeface="Arial"/>
              </a:rPr>
              <a:t>]</a:t>
            </a:r>
            <a:r>
              <a:rPr lang="en-US" sz="1600" b="1" dirty="0">
                <a:latin typeface="Arial"/>
                <a:cs typeface="Arial"/>
              </a:rPr>
              <a:t/>
            </a:r>
            <a:br>
              <a:rPr lang="en-US" sz="1600" b="1" dirty="0">
                <a:latin typeface="Arial"/>
                <a:cs typeface="Arial"/>
              </a:rPr>
            </a:br>
            <a:r>
              <a:rPr lang="en-US" sz="1600" b="1" dirty="0" smtClean="0">
                <a:latin typeface="Arial"/>
                <a:cs typeface="Arial"/>
              </a:rPr>
              <a:t>			</a:t>
            </a:r>
            <a:r>
              <a:rPr lang="en-US" sz="1600" dirty="0" smtClean="0">
                <a:latin typeface="Arial"/>
                <a:cs typeface="Arial"/>
              </a:rPr>
              <a:t>@group = RW</a:t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1600" dirty="0" smtClean="0">
                <a:latin typeface="Arial"/>
                <a:cs typeface="Arial"/>
              </a:rPr>
              <a:t/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1600" dirty="0" smtClean="0">
                <a:latin typeface="Arial"/>
                <a:cs typeface="Arial"/>
              </a:rPr>
              <a:t>			[:glob:repo1:/trunk/secret/**]</a:t>
            </a:r>
          </a:p>
          <a:p>
            <a:r>
              <a:rPr lang="en-US" sz="1600" dirty="0">
                <a:latin typeface="Arial"/>
                <a:cs typeface="Arial"/>
              </a:rPr>
              <a:t>	</a:t>
            </a:r>
            <a:r>
              <a:rPr lang="en-US" sz="1600" dirty="0" smtClean="0">
                <a:latin typeface="Arial"/>
                <a:cs typeface="Arial"/>
              </a:rPr>
              <a:t>		@group =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	</a:t>
            </a:r>
            <a:r>
              <a:rPr lang="en-US" sz="2000" b="1" dirty="0" smtClean="0">
                <a:latin typeface="Arial"/>
                <a:cs typeface="Arial"/>
              </a:rPr>
              <a:t>Not anymore</a:t>
            </a:r>
          </a:p>
        </p:txBody>
      </p:sp>
    </p:spTree>
    <p:extLst>
      <p:ext uri="{BB962C8B-B14F-4D97-AF65-F5344CB8AC3E}">
        <p14:creationId xmlns:p14="http://schemas.microsoft.com/office/powerpoint/2010/main" val="332276264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Confusing Wildcard Cases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It is easy to get surprised with wildcards</a:t>
            </a:r>
          </a:p>
          <a:p>
            <a:r>
              <a:rPr lang="en-US" dirty="0" smtClean="0"/>
              <a:t>Some examples will help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06572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Trailing ** Above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Consider the following </a:t>
            </a:r>
            <a:r>
              <a:rPr lang="en-US" dirty="0" err="1" smtClean="0"/>
              <a:t>AuthZ</a:t>
            </a:r>
            <a:r>
              <a:rPr lang="en-US" dirty="0" smtClean="0"/>
              <a:t> snippet:</a:t>
            </a:r>
            <a:r>
              <a:rPr lang="en-US" sz="1050" dirty="0" smtClean="0"/>
              <a:t/>
            </a:r>
            <a:br>
              <a:rPr lang="en-US" sz="1050" dirty="0" smtClean="0"/>
            </a:br>
            <a:endParaRPr lang="en-US" sz="1050" dirty="0"/>
          </a:p>
          <a:p>
            <a:pPr marL="457200" lvl="1" indent="0">
              <a:buNone/>
            </a:pPr>
            <a:r>
              <a:rPr lang="en-US" sz="1600" dirty="0"/>
              <a:t>[:</a:t>
            </a:r>
            <a:r>
              <a:rPr lang="en-US" sz="1600" dirty="0" err="1"/>
              <a:t>glob:ourRepo</a:t>
            </a:r>
            <a:r>
              <a:rPr lang="en-US" sz="1600" dirty="0"/>
              <a:t>:/branch/**]</a:t>
            </a:r>
          </a:p>
          <a:p>
            <a:pPr marL="457200" lvl="1" indent="0">
              <a:buNone/>
            </a:pPr>
            <a:r>
              <a:rPr lang="en-US" sz="1600" dirty="0"/>
              <a:t>@group1 = </a:t>
            </a:r>
            <a:r>
              <a:rPr lang="en-US" sz="1600" dirty="0" err="1"/>
              <a:t>rw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[</a:t>
            </a:r>
            <a:r>
              <a:rPr lang="en-US" sz="1600" dirty="0" err="1" smtClean="0"/>
              <a:t>ourRepo</a:t>
            </a:r>
            <a:r>
              <a:rPr lang="en-US" sz="1600" dirty="0"/>
              <a:t>:/branch/secret]</a:t>
            </a:r>
          </a:p>
          <a:p>
            <a:pPr marL="457200" lvl="1" indent="0">
              <a:buNone/>
            </a:pPr>
            <a:r>
              <a:rPr lang="en-US" sz="1600" dirty="0"/>
              <a:t>@group1 </a:t>
            </a:r>
            <a:r>
              <a:rPr lang="en-US" sz="1600" dirty="0" smtClean="0"/>
              <a:t>=</a:t>
            </a:r>
            <a:br>
              <a:rPr lang="en-US" sz="1600" dirty="0" smtClean="0"/>
            </a:br>
            <a:endParaRPr lang="en-US" sz="1100" dirty="0"/>
          </a:p>
          <a:p>
            <a:r>
              <a:rPr lang="en-US" dirty="0" smtClean="0"/>
              <a:t>“group1” will get “</a:t>
            </a:r>
            <a:r>
              <a:rPr lang="en-US" dirty="0" err="1" smtClean="0"/>
              <a:t>rw</a:t>
            </a:r>
            <a:r>
              <a:rPr lang="en-US" dirty="0" smtClean="0"/>
              <a:t>” for the path “/branch/secret/source”</a:t>
            </a:r>
          </a:p>
          <a:p>
            <a:pPr lvl="1"/>
            <a:r>
              <a:rPr lang="en-US" dirty="0" smtClean="0"/>
              <a:t>And for everything </a:t>
            </a:r>
            <a:r>
              <a:rPr lang="en-US" u="sng" dirty="0" smtClean="0"/>
              <a:t>in</a:t>
            </a:r>
            <a:r>
              <a:rPr lang="en-US" dirty="0" smtClean="0"/>
              <a:t> “/branch/secret” but no rights for “/branch/secret”</a:t>
            </a:r>
          </a:p>
          <a:p>
            <a:pPr lvl="1"/>
            <a:r>
              <a:rPr lang="en-US" dirty="0" smtClean="0"/>
              <a:t>So a checkout from “/” won’t get “secret”</a:t>
            </a:r>
          </a:p>
          <a:p>
            <a:pPr lvl="1"/>
            <a:r>
              <a:rPr lang="en-US" dirty="0" smtClean="0"/>
              <a:t>But a direct checkout of “/branch/secret/private” </a:t>
            </a:r>
            <a:r>
              <a:rPr lang="en-US" u="sng" dirty="0" smtClean="0"/>
              <a:t>will</a:t>
            </a:r>
            <a:r>
              <a:rPr lang="en-US" dirty="0" smtClean="0"/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3387852785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Trailing ** Below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Consider the following </a:t>
            </a:r>
            <a:r>
              <a:rPr lang="en-US" dirty="0" err="1" smtClean="0"/>
              <a:t>AuthZ</a:t>
            </a:r>
            <a:r>
              <a:rPr lang="en-US" dirty="0" smtClean="0"/>
              <a:t> snippet:</a:t>
            </a:r>
            <a:r>
              <a:rPr lang="en-US" sz="1050" dirty="0" smtClean="0"/>
              <a:t/>
            </a:r>
            <a:br>
              <a:rPr lang="en-US" sz="1050" dirty="0" smtClean="0"/>
            </a:br>
            <a:endParaRPr lang="en-US" sz="1050" dirty="0"/>
          </a:p>
          <a:p>
            <a:pPr marL="457200" lvl="1" indent="0">
              <a:buNone/>
            </a:pPr>
            <a:r>
              <a:rPr lang="en-US" sz="1600" dirty="0" smtClean="0"/>
              <a:t>[</a:t>
            </a:r>
            <a:r>
              <a:rPr lang="en-US" sz="1600" dirty="0" err="1" smtClean="0"/>
              <a:t>ourRepo</a:t>
            </a:r>
            <a:r>
              <a:rPr lang="en-US" sz="1600" dirty="0"/>
              <a:t>:/branch</a:t>
            </a:r>
            <a:r>
              <a:rPr lang="en-US" sz="1600" dirty="0" smtClean="0"/>
              <a:t>/secret]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@group1 = </a:t>
            </a:r>
            <a:r>
              <a:rPr lang="en-US" sz="1600" dirty="0" err="1"/>
              <a:t>rw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[:</a:t>
            </a:r>
            <a:r>
              <a:rPr lang="en-US" sz="1600" dirty="0" err="1" smtClean="0"/>
              <a:t>glob:ourRepo</a:t>
            </a:r>
            <a:r>
              <a:rPr lang="en-US" sz="1600" dirty="0"/>
              <a:t>:/</a:t>
            </a:r>
            <a:r>
              <a:rPr lang="en-US" sz="1600" dirty="0" smtClean="0"/>
              <a:t>branch/**]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@group1 </a:t>
            </a:r>
            <a:r>
              <a:rPr lang="en-US" sz="1600" dirty="0" smtClean="0"/>
              <a:t>=</a:t>
            </a:r>
            <a:br>
              <a:rPr lang="en-US" sz="1600" dirty="0" smtClean="0"/>
            </a:br>
            <a:endParaRPr lang="en-US" sz="1600" dirty="0"/>
          </a:p>
          <a:p>
            <a:r>
              <a:rPr lang="en-US" dirty="0" smtClean="0"/>
              <a:t>“group1” will get no rights for the path “/branch” and below</a:t>
            </a:r>
          </a:p>
          <a:p>
            <a:pPr lvl="1"/>
            <a:r>
              <a:rPr lang="en-US" dirty="0" smtClean="0"/>
              <a:t>Not even /branch/secret; last matching section wins</a:t>
            </a:r>
          </a:p>
        </p:txBody>
      </p:sp>
    </p:spTree>
    <p:extLst>
      <p:ext uri="{BB962C8B-B14F-4D97-AF65-F5344CB8AC3E}">
        <p14:creationId xmlns:p14="http://schemas.microsoft.com/office/powerpoint/2010/main" val="387202497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Copyright </a:t>
            </a:r>
            <a:r>
              <a:rPr lang="en-US" dirty="0" smtClean="0"/>
              <a:t>2017 WANdisco, Inc.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Licensed under the Apache License, Version 2.0 (the "License");</a:t>
            </a:r>
          </a:p>
          <a:p>
            <a:pPr marL="0" indent="0">
              <a:buNone/>
            </a:pPr>
            <a:r>
              <a:rPr lang="en-US" dirty="0"/>
              <a:t>you may not use this file except in compliance with the License.</a:t>
            </a:r>
          </a:p>
          <a:p>
            <a:pPr marL="0" indent="0">
              <a:buNone/>
            </a:pPr>
            <a:r>
              <a:rPr lang="en-US" dirty="0"/>
              <a:t>You may obtain a copy of the License 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http://</a:t>
            </a:r>
            <a:r>
              <a:rPr lang="en-US" dirty="0" err="1"/>
              <a:t>www.apache.org</a:t>
            </a:r>
            <a:r>
              <a:rPr lang="en-US" dirty="0"/>
              <a:t>/licenses/LICENSE-2.0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Unless required by applicable law or agreed to in writing, software</a:t>
            </a:r>
          </a:p>
          <a:p>
            <a:pPr marL="0" indent="0">
              <a:buNone/>
            </a:pPr>
            <a:r>
              <a:rPr lang="en-US" dirty="0"/>
              <a:t>distributed under the License is distributed on an "AS IS" BASIS,</a:t>
            </a:r>
          </a:p>
          <a:p>
            <a:pPr marL="0" indent="0">
              <a:buNone/>
            </a:pPr>
            <a:r>
              <a:rPr lang="en-US" dirty="0"/>
              <a:t>WITHOUT WARRANTIES OR CONDITIONS OF ANY KIND, either express or implied.</a:t>
            </a:r>
          </a:p>
          <a:p>
            <a:pPr marL="0" indent="0">
              <a:buNone/>
            </a:pPr>
            <a:r>
              <a:rPr lang="en-US" dirty="0"/>
              <a:t>See the License for the specific language governing permissions and</a:t>
            </a:r>
          </a:p>
          <a:p>
            <a:pPr marL="0" indent="0">
              <a:buNone/>
            </a:pPr>
            <a:r>
              <a:rPr lang="en-US" dirty="0"/>
              <a:t>limitations under the License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08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versus Two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dirty="0" smtClean="0"/>
              <a:t>	</a:t>
            </a:r>
            <a:r>
              <a:rPr lang="en-US" sz="1600" dirty="0" smtClean="0"/>
              <a:t>	[:</a:t>
            </a:r>
            <a:r>
              <a:rPr lang="en-US" sz="1600" dirty="0" err="1" smtClean="0"/>
              <a:t>glob:myRepo</a:t>
            </a:r>
            <a:r>
              <a:rPr lang="en-US" sz="1600" dirty="0" smtClean="0"/>
              <a:t>:/branch/*]</a:t>
            </a:r>
            <a:br>
              <a:rPr lang="en-US" sz="1600" dirty="0" smtClean="0"/>
            </a:br>
            <a:r>
              <a:rPr lang="en-US" sz="1600" dirty="0" smtClean="0"/>
              <a:t>		@team1 =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	[:</a:t>
            </a:r>
            <a:r>
              <a:rPr lang="en-US" sz="1600" dirty="0" err="1" smtClean="0"/>
              <a:t>glob:myRepo</a:t>
            </a:r>
            <a:r>
              <a:rPr lang="en-US" sz="1600" dirty="0" smtClean="0"/>
              <a:t>:/branch/**]</a:t>
            </a:r>
            <a:br>
              <a:rPr lang="en-US" sz="1600" dirty="0" smtClean="0"/>
            </a:br>
            <a:r>
              <a:rPr lang="en-US" sz="1600" dirty="0" smtClean="0"/>
              <a:t>		@team1 = </a:t>
            </a:r>
            <a:r>
              <a:rPr lang="en-US" sz="1600" dirty="0" err="1" smtClean="0"/>
              <a:t>rw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dirty="0" smtClean="0"/>
              <a:t>The result is that “team1” has “</a:t>
            </a:r>
            <a:r>
              <a:rPr lang="en-US" dirty="0" err="1" smtClean="0"/>
              <a:t>rw</a:t>
            </a:r>
            <a:r>
              <a:rPr lang="en-US" dirty="0" smtClean="0"/>
              <a:t>” on /branch and below</a:t>
            </a:r>
          </a:p>
          <a:p>
            <a:pPr lvl="1"/>
            <a:r>
              <a:rPr lang="en-US" dirty="0" smtClean="0"/>
              <a:t>Last matching wins always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9279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information on the full 1.10 implementation:</a:t>
            </a:r>
          </a:p>
          <a:p>
            <a:pPr lvl="1"/>
            <a:r>
              <a:rPr lang="en-US" dirty="0" smtClean="0"/>
              <a:t>See:		https://</a:t>
            </a:r>
            <a:r>
              <a:rPr lang="en-US" dirty="0" err="1" smtClean="0"/>
              <a:t>wiki.apache.org</a:t>
            </a:r>
            <a:r>
              <a:rPr lang="en-US" dirty="0" smtClean="0"/>
              <a:t>/subversion/</a:t>
            </a:r>
            <a:r>
              <a:rPr lang="en-US" dirty="0" err="1" smtClean="0"/>
              <a:t>AuthzImprovements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1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Subversion Wildcard Atoms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A “directory entry” is anything you can put in a directory</a:t>
            </a:r>
          </a:p>
          <a:p>
            <a:pPr lvl="1"/>
            <a:r>
              <a:rPr lang="en-US" dirty="0" smtClean="0"/>
              <a:t>A file, directory or a symbolic link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only four atoms:</a:t>
            </a:r>
          </a:p>
          <a:p>
            <a:pPr lvl="1"/>
            <a:r>
              <a:rPr lang="en-US" dirty="0" smtClean="0"/>
              <a:t>Match one DE:						*</a:t>
            </a:r>
          </a:p>
          <a:p>
            <a:pPr lvl="1"/>
            <a:r>
              <a:rPr lang="en-US" dirty="0" smtClean="0"/>
              <a:t>Match zero or more DEs:			**</a:t>
            </a:r>
          </a:p>
          <a:p>
            <a:pPr lvl="1"/>
            <a:r>
              <a:rPr lang="en-US" dirty="0" smtClean="0"/>
              <a:t>Match any DE starting with “Text”:	Text*</a:t>
            </a:r>
          </a:p>
          <a:p>
            <a:pPr lvl="1"/>
            <a:r>
              <a:rPr lang="en-US" dirty="0" smtClean="0"/>
              <a:t>Match any DE ending with “Text”:		*Text</a:t>
            </a:r>
          </a:p>
          <a:p>
            <a:r>
              <a:rPr lang="en-US" dirty="0" smtClean="0"/>
              <a:t>They can be used together:</a:t>
            </a:r>
          </a:p>
          <a:p>
            <a:pPr lvl="1"/>
            <a:r>
              <a:rPr lang="en-US" dirty="0" smtClean="0"/>
              <a:t>Match any DE containing “Text”:		*Text*</a:t>
            </a:r>
          </a:p>
          <a:p>
            <a:pPr lvl="1"/>
            <a:r>
              <a:rPr lang="en-US" dirty="0" smtClean="0"/>
              <a:t>Match any DE with mixed text:		*One*Two*Three*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8307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Matching Examples: One DE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Match all DEs in the branches directory:</a:t>
            </a:r>
          </a:p>
          <a:p>
            <a:pPr lvl="1"/>
            <a:r>
              <a:rPr lang="en-US" dirty="0" smtClean="0"/>
              <a:t>/branches/*</a:t>
            </a:r>
          </a:p>
          <a:p>
            <a:r>
              <a:rPr lang="en-US" dirty="0" smtClean="0"/>
              <a:t>Match all DEs in the tags directory:</a:t>
            </a:r>
          </a:p>
          <a:p>
            <a:pPr lvl="1"/>
            <a:r>
              <a:rPr lang="en-US" dirty="0" smtClean="0"/>
              <a:t>/tags/*</a:t>
            </a:r>
          </a:p>
          <a:p>
            <a:r>
              <a:rPr lang="en-US" dirty="0" smtClean="0"/>
              <a:t>Match all DEs named “</a:t>
            </a:r>
            <a:r>
              <a:rPr lang="en-US" dirty="0" err="1" smtClean="0"/>
              <a:t>Makefile</a:t>
            </a:r>
            <a:r>
              <a:rPr lang="en-US" dirty="0" smtClean="0"/>
              <a:t>” in all top-level branch directories:</a:t>
            </a:r>
          </a:p>
          <a:p>
            <a:pPr lvl="1"/>
            <a:r>
              <a:rPr lang="en-US" dirty="0" smtClean="0"/>
              <a:t>/branches/*/</a:t>
            </a:r>
            <a:r>
              <a:rPr lang="en-US" dirty="0" err="1" smtClean="0"/>
              <a:t>Makefile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6035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Matching Examples: Match zero or more 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Match all DEs called “</a:t>
            </a:r>
            <a:r>
              <a:rPr lang="en-US" dirty="0" err="1" smtClean="0"/>
              <a:t>Makefile</a:t>
            </a:r>
            <a:r>
              <a:rPr lang="en-US" dirty="0" smtClean="0"/>
              <a:t>” anywhere in the repo:</a:t>
            </a:r>
          </a:p>
          <a:p>
            <a:pPr lvl="1"/>
            <a:r>
              <a:rPr lang="en-US" dirty="0" smtClean="0"/>
              <a:t>/**/</a:t>
            </a:r>
            <a:r>
              <a:rPr lang="en-US" dirty="0" err="1" smtClean="0"/>
              <a:t>Makefile</a:t>
            </a:r>
            <a:endParaRPr lang="en-US" dirty="0" smtClean="0"/>
          </a:p>
          <a:p>
            <a:r>
              <a:rPr lang="en-US" dirty="0" smtClean="0"/>
              <a:t>Match all DEs called “Project” below the “Red” branch:</a:t>
            </a:r>
          </a:p>
          <a:p>
            <a:pPr lvl="1"/>
            <a:r>
              <a:rPr lang="en-US" dirty="0" smtClean="0"/>
              <a:t>/branches/Red/**/Project</a:t>
            </a:r>
          </a:p>
        </p:txBody>
      </p:sp>
    </p:spTree>
    <p:extLst>
      <p:ext uri="{BB962C8B-B14F-4D97-AF65-F5344CB8AC3E}">
        <p14:creationId xmlns:p14="http://schemas.microsoft.com/office/powerpoint/2010/main" val="381992669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Matching Examples: Match “starting”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Match all DEs in the branches directory starting with “project”</a:t>
            </a:r>
          </a:p>
          <a:p>
            <a:pPr lvl="1"/>
            <a:r>
              <a:rPr lang="en-US" dirty="0" smtClean="0"/>
              <a:t>/branches/project*</a:t>
            </a:r>
          </a:p>
        </p:txBody>
      </p:sp>
    </p:spTree>
    <p:extLst>
      <p:ext uri="{BB962C8B-B14F-4D97-AF65-F5344CB8AC3E}">
        <p14:creationId xmlns:p14="http://schemas.microsoft.com/office/powerpoint/2010/main" val="44506619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Matching Examples: Match “ending”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Match all DEs in the branches directory ending with “private”</a:t>
            </a:r>
          </a:p>
          <a:p>
            <a:pPr lvl="1"/>
            <a:r>
              <a:rPr lang="en-US" dirty="0" smtClean="0"/>
              <a:t>/branches/*private</a:t>
            </a:r>
          </a:p>
        </p:txBody>
      </p:sp>
    </p:spTree>
    <p:extLst>
      <p:ext uri="{BB962C8B-B14F-4D97-AF65-F5344CB8AC3E}">
        <p14:creationId xmlns:p14="http://schemas.microsoft.com/office/powerpoint/2010/main" val="2887481635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Matching Examples: Mixing Wildcards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 careful to think “directory entry”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Match all DEs ending in “.doc”</a:t>
            </a:r>
          </a:p>
          <a:p>
            <a:pPr lvl="1"/>
            <a:r>
              <a:rPr lang="en-US" dirty="0" smtClean="0"/>
              <a:t>/**/*.doc</a:t>
            </a:r>
          </a:p>
          <a:p>
            <a:r>
              <a:rPr lang="en-US" dirty="0" smtClean="0"/>
              <a:t>Match all DEs called “Contents” </a:t>
            </a:r>
            <a:r>
              <a:rPr lang="en-US" dirty="0"/>
              <a:t>within a branch directory</a:t>
            </a:r>
            <a:endParaRPr lang="en-US" dirty="0" smtClean="0"/>
          </a:p>
          <a:p>
            <a:pPr lvl="1"/>
            <a:r>
              <a:rPr lang="en-US" dirty="0" smtClean="0"/>
              <a:t>/branches/*/**/Contents		(why not /branches/**/Contents ?)</a:t>
            </a:r>
          </a:p>
          <a:p>
            <a:r>
              <a:rPr lang="en-US" dirty="0" smtClean="0"/>
              <a:t>Match all DEs with at least two DEs deep</a:t>
            </a:r>
          </a:p>
          <a:p>
            <a:pPr lvl="1"/>
            <a:r>
              <a:rPr lang="en-US" dirty="0" smtClean="0"/>
              <a:t>/*/*/**</a:t>
            </a:r>
          </a:p>
        </p:txBody>
      </p:sp>
    </p:spTree>
    <p:extLst>
      <p:ext uri="{BB962C8B-B14F-4D97-AF65-F5344CB8AC3E}">
        <p14:creationId xmlns:p14="http://schemas.microsoft.com/office/powerpoint/2010/main" val="263621123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837</Words>
  <Application>Microsoft Macintosh PowerPoint</Application>
  <PresentationFormat>On-screen Show (4:3)</PresentationFormat>
  <Paragraphs>148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Subversion 1.10 Wildcards</vt:lpstr>
      <vt:lpstr>Copyright</vt:lpstr>
      <vt:lpstr>More Info!</vt:lpstr>
      <vt:lpstr>Subversion Wildcard Atoms</vt:lpstr>
      <vt:lpstr>Matching Examples: One DE</vt:lpstr>
      <vt:lpstr>Matching Examples: Match zero or more DEs</vt:lpstr>
      <vt:lpstr>Matching Examples: Match “starting”</vt:lpstr>
      <vt:lpstr>Matching Examples: Match “ending”</vt:lpstr>
      <vt:lpstr>Matching Examples: Mixing Wildcards</vt:lpstr>
      <vt:lpstr>Wildcard Rules in the AuthZ File</vt:lpstr>
      <vt:lpstr>Wildcard “Match Conflicts”</vt:lpstr>
      <vt:lpstr>Subversion Authorization: Direct Matching</vt:lpstr>
      <vt:lpstr>Critical: Direct Matching and “**”</vt:lpstr>
      <vt:lpstr>Critical: Wildcards Can Govern Trees Too</vt:lpstr>
      <vt:lpstr>Critical: Buried Access: Surprise</vt:lpstr>
      <vt:lpstr>Critical: Buried Access: Wildcards</vt:lpstr>
      <vt:lpstr>Confusing Wildcard Cases</vt:lpstr>
      <vt:lpstr>Trailing ** Above</vt:lpstr>
      <vt:lpstr>Trailing ** Below</vt:lpstr>
      <vt:lpstr>One versus Two</vt:lpstr>
    </vt:vector>
  </TitlesOfParts>
  <Company>WANdisco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Subversion 1.10 Wildcards</dc:title>
  <dc:creator>Doug Robinson</dc:creator>
  <cp:lastModifiedBy>Doug Robinson</cp:lastModifiedBy>
  <cp:revision>3</cp:revision>
  <dcterms:created xsi:type="dcterms:W3CDTF">2017-02-24T13:15:11Z</dcterms:created>
  <dcterms:modified xsi:type="dcterms:W3CDTF">2017-02-24T13:42:17Z</dcterms:modified>
</cp:coreProperties>
</file>